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3C9F-C124-46DF-A54C-C3703D267007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4678-F560-4B5E-9BAD-BA8710B12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4678-F560-4B5E-9BAD-BA8710B124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89F4FB-C4AE-4E88-AA08-7BF875728304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994B83-BCF1-484C-93DB-9F312FC3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Law in America</a:t>
            </a:r>
            <a:endParaRPr lang="en-US" dirty="0"/>
          </a:p>
        </p:txBody>
      </p:sp>
      <p:pic>
        <p:nvPicPr>
          <p:cNvPr id="25602" name="Picture 2" descr="http://sixthformstjames.files.wordpress.com/2010/01/american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6941035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Adversary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Lawyers compete in “arena” and best job wins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Encourage lawyers to ignore facts to win…..or help them to bring all facts out</a:t>
            </a:r>
            <a:endParaRPr lang="en-US" dirty="0"/>
          </a:p>
        </p:txBody>
      </p:sp>
      <p:pic>
        <p:nvPicPr>
          <p:cNvPr id="33794" name="Picture 2" descr="http://www.foleyandfoley.org/images/home_03.jpg?nxg_versionuid=publish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666826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Presumption of Innocence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Innocent until proven guilty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in constitution just strongly rooted in our heritage</a:t>
            </a:r>
            <a:endParaRPr lang="en-US" dirty="0"/>
          </a:p>
        </p:txBody>
      </p:sp>
      <p:pic>
        <p:nvPicPr>
          <p:cNvPr id="35842" name="Picture 2" descr="http://imherehesthere.files.wordpress.com/2007/08/vicks-ju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7625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Law</a:t>
            </a:r>
            <a:endParaRPr lang="en-US" dirty="0"/>
          </a:p>
        </p:txBody>
      </p:sp>
      <p:pic>
        <p:nvPicPr>
          <p:cNvPr id="37890" name="Picture 2" descr="http://www.maire-law.com/images/le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40765"/>
            <a:ext cx="6858000" cy="4550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Voluntary promises between parties who agree to do certain things</a:t>
            </a:r>
          </a:p>
          <a:p>
            <a:endParaRPr lang="en-US" dirty="0" smtClean="0"/>
          </a:p>
          <a:p>
            <a:r>
              <a:rPr lang="en-US" dirty="0" smtClean="0"/>
              <a:t>Express – terms specifically stated</a:t>
            </a:r>
          </a:p>
          <a:p>
            <a:r>
              <a:rPr lang="en-US" dirty="0" smtClean="0"/>
              <a:t>Implied – terms inferred </a:t>
            </a:r>
          </a:p>
          <a:p>
            <a:endParaRPr lang="en-US" dirty="0" smtClean="0"/>
          </a:p>
          <a:p>
            <a:r>
              <a:rPr lang="en-US" dirty="0" smtClean="0"/>
              <a:t>What do we sign contracts for???</a:t>
            </a:r>
          </a:p>
        </p:txBody>
      </p:sp>
      <p:pic>
        <p:nvPicPr>
          <p:cNvPr id="39938" name="Picture 2" descr="http://www.acuitydesigns.net/img/contra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6576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Property – land and whatever is attached to it</a:t>
            </a:r>
          </a:p>
          <a:p>
            <a:endParaRPr lang="en-US" dirty="0" smtClean="0"/>
          </a:p>
          <a:p>
            <a:r>
              <a:rPr lang="en-US" dirty="0" smtClean="0"/>
              <a:t>Personal Property – all other (clothes, cars, etc)</a:t>
            </a:r>
          </a:p>
          <a:p>
            <a:endParaRPr lang="en-US" dirty="0" smtClean="0"/>
          </a:p>
          <a:p>
            <a:r>
              <a:rPr lang="en-US" dirty="0" err="1" smtClean="0"/>
              <a:t>Gov’t</a:t>
            </a:r>
            <a:r>
              <a:rPr lang="en-US" dirty="0" smtClean="0"/>
              <a:t> creates laws concerning buying land etc</a:t>
            </a:r>
            <a:endParaRPr lang="en-US" dirty="0"/>
          </a:p>
        </p:txBody>
      </p:sp>
      <p:pic>
        <p:nvPicPr>
          <p:cNvPr id="41986" name="Picture 2" descr="http://www.wmbstrategies.com/files/1831637/uploaded/Million_Dollar_real_estate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52474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Marriage, divorce, child custody, child support, etc</a:t>
            </a:r>
          </a:p>
          <a:p>
            <a:endParaRPr lang="en-US" dirty="0" smtClean="0"/>
          </a:p>
          <a:p>
            <a:r>
              <a:rPr lang="en-US" dirty="0" smtClean="0"/>
              <a:t>Changes – common law marriage, gay marriage</a:t>
            </a:r>
          </a:p>
        </p:txBody>
      </p:sp>
      <p:pic>
        <p:nvPicPr>
          <p:cNvPr id="44034" name="Picture 2" descr="http://people.uwec.edu/LEEYER/tammy/images/happy-family-on-la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609006" cy="2505075"/>
          </a:xfrm>
          <a:prstGeom prst="rect">
            <a:avLst/>
          </a:prstGeom>
          <a:noFill/>
        </p:spPr>
      </p:pic>
      <p:pic>
        <p:nvPicPr>
          <p:cNvPr id="44036" name="Picture 4" descr="http://3.bp.blogspot.com/_19hkKJG0tKo/SreX4jRjyZI/AAAAAAAAAqI/tbIs5zrYrXY/s400/ArguingFamily.22.110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81400"/>
            <a:ext cx="22098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Torts or Civil Wrongs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Tort – wrongful act one can sue for damages (car wreck, icy sidewalk)</a:t>
            </a:r>
          </a:p>
          <a:p>
            <a:endParaRPr lang="en-US" dirty="0" smtClean="0"/>
          </a:p>
          <a:p>
            <a:r>
              <a:rPr lang="en-US" dirty="0" smtClean="0"/>
              <a:t>Intentional </a:t>
            </a:r>
          </a:p>
          <a:p>
            <a:r>
              <a:rPr lang="en-US" dirty="0" smtClean="0"/>
              <a:t>Unintentional (negligence)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6082" name="Picture 2" descr="http://www.johnthomaslaw.com/images/businessNegligenc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1752600"/>
            <a:ext cx="4350867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in a Civil 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Plaintiff – one who brings charges to court</a:t>
            </a:r>
          </a:p>
          <a:p>
            <a:r>
              <a:rPr lang="en-US" dirty="0" smtClean="0"/>
              <a:t>Defendant – accused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Steps…….</a:t>
            </a:r>
            <a:endParaRPr lang="en-US" dirty="0"/>
          </a:p>
        </p:txBody>
      </p:sp>
      <p:pic>
        <p:nvPicPr>
          <p:cNvPr id="48130" name="Picture 2" descr="http://www.misscivilwar.org/wp-content/uploads/2010/03/OJ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83120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 a Lawyer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Usually hired at 1/5 to ½ of money won in lawsuit</a:t>
            </a:r>
          </a:p>
          <a:p>
            <a:endParaRPr lang="en-US" dirty="0" smtClean="0"/>
          </a:p>
          <a:p>
            <a:r>
              <a:rPr lang="en-US" dirty="0" smtClean="0"/>
              <a:t>Agreed upon fee if case is lost</a:t>
            </a:r>
            <a:endParaRPr lang="en-US" dirty="0"/>
          </a:p>
        </p:txBody>
      </p:sp>
      <p:pic>
        <p:nvPicPr>
          <p:cNvPr id="50178" name="Picture 2" descr="http://0li.tripod.com/06/simpsons_lawyer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60439"/>
            <a:ext cx="2362200" cy="4821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Filing the Complaint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Complaint – accusation filed in a court</a:t>
            </a:r>
          </a:p>
          <a:p>
            <a:endParaRPr lang="en-US" dirty="0" smtClean="0"/>
          </a:p>
          <a:p>
            <a:r>
              <a:rPr lang="en-US" dirty="0" smtClean="0"/>
              <a:t>Summons – defendant’s official notice to appear</a:t>
            </a:r>
          </a:p>
          <a:p>
            <a:endParaRPr lang="en-US" dirty="0" smtClean="0"/>
          </a:p>
          <a:p>
            <a:r>
              <a:rPr lang="en-US" dirty="0" smtClean="0"/>
              <a:t>Answer – response to charges</a:t>
            </a:r>
            <a:endParaRPr lang="en-US" dirty="0"/>
          </a:p>
        </p:txBody>
      </p:sp>
      <p:pic>
        <p:nvPicPr>
          <p:cNvPr id="52226" name="Picture 2" descr="http://www.ahajokes.com/cartoon/complaint_depar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Systems of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Code of Hammurabi</a:t>
            </a:r>
          </a:p>
          <a:p>
            <a:pPr>
              <a:buNone/>
            </a:pPr>
            <a:r>
              <a:rPr lang="en-US" dirty="0" smtClean="0"/>
              <a:t> 	categorized crimes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10 Commandments</a:t>
            </a:r>
          </a:p>
          <a:p>
            <a:pPr>
              <a:buNone/>
            </a:pPr>
            <a:r>
              <a:rPr lang="en-US" dirty="0" smtClean="0"/>
              <a:t>     individual responsibility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http://www.turnbacktogod.com/wp-content/uploads/2008/11/the-ten-commandments-1956-movie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01054"/>
            <a:ext cx="3581400" cy="443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Resolution without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Settlement – settle on price outside court</a:t>
            </a:r>
          </a:p>
          <a:p>
            <a:endParaRPr lang="en-US" dirty="0" smtClean="0"/>
          </a:p>
          <a:p>
            <a:r>
              <a:rPr lang="en-US" dirty="0" smtClean="0"/>
              <a:t>Mediation – professional tries to calm both sides down</a:t>
            </a:r>
          </a:p>
          <a:p>
            <a:r>
              <a:rPr lang="en-US" dirty="0" smtClean="0"/>
              <a:t>Arbitration -  professional hears both sides and makes decision</a:t>
            </a:r>
          </a:p>
        </p:txBody>
      </p:sp>
      <p:pic>
        <p:nvPicPr>
          <p:cNvPr id="54274" name="Picture 2" descr="http://www.native-law.com/wp-content/uploads/2010/06/Arbitra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1905000"/>
            <a:ext cx="4493623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Trial &amp; Award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Judge or Jury (6-12)</a:t>
            </a:r>
          </a:p>
          <a:p>
            <a:endParaRPr lang="en-US" dirty="0" smtClean="0"/>
          </a:p>
          <a:p>
            <a:r>
              <a:rPr lang="en-US" dirty="0" smtClean="0"/>
              <a:t>Amount can be changed after hearing case</a:t>
            </a:r>
            <a:endParaRPr lang="en-US" dirty="0"/>
          </a:p>
        </p:txBody>
      </p:sp>
      <p:pic>
        <p:nvPicPr>
          <p:cNvPr id="56322" name="Picture 2" descr="http://www.asianweek.com/wp-content/uploads/2010/12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7719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Small Claims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$10-15 claim fee</a:t>
            </a:r>
          </a:p>
          <a:p>
            <a:endParaRPr lang="en-US" dirty="0" smtClean="0"/>
          </a:p>
          <a:p>
            <a:r>
              <a:rPr lang="en-US" dirty="0" smtClean="0"/>
              <a:t>$1000-5000 cases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business, renting </a:t>
            </a:r>
            <a:r>
              <a:rPr lang="en-US" dirty="0" err="1" smtClean="0"/>
              <a:t>apts</a:t>
            </a:r>
            <a:r>
              <a:rPr lang="en-US" dirty="0" smtClean="0"/>
              <a:t>, etc</a:t>
            </a:r>
            <a:endParaRPr lang="en-US" dirty="0"/>
          </a:p>
        </p:txBody>
      </p:sp>
      <p:pic>
        <p:nvPicPr>
          <p:cNvPr id="58370" name="Picture 2" descr="http://www.utcourts.gov/lawlibrary/blog/small_cla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49244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Criminal Law</a:t>
            </a:r>
            <a:endParaRPr lang="en-US" dirty="0"/>
          </a:p>
        </p:txBody>
      </p:sp>
      <p:pic>
        <p:nvPicPr>
          <p:cNvPr id="60418" name="Picture 2" descr="http://blogs.villagevoice.com/runninscared/Property_cr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3738"/>
            <a:ext cx="5029200" cy="482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Criminal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“defines criminal acts and spells out punishments for them”</a:t>
            </a:r>
          </a:p>
          <a:p>
            <a:endParaRPr lang="en-US" dirty="0" smtClean="0"/>
          </a:p>
          <a:p>
            <a:r>
              <a:rPr lang="en-US" dirty="0" smtClean="0"/>
              <a:t>Justice System – all responsible for enforcing the law</a:t>
            </a:r>
            <a:endParaRPr lang="en-US" dirty="0"/>
          </a:p>
        </p:txBody>
      </p:sp>
      <p:pic>
        <p:nvPicPr>
          <p:cNvPr id="62466" name="Picture 2" descr="http://www.ltfexperts.com/criminal-main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Petty Offense – minor crimes (tickets)</a:t>
            </a:r>
          </a:p>
          <a:p>
            <a:r>
              <a:rPr lang="en-US" dirty="0" smtClean="0"/>
              <a:t>Misdemeanors – serious crimes (fines and jail)</a:t>
            </a:r>
          </a:p>
          <a:p>
            <a:r>
              <a:rPr lang="en-US" dirty="0" smtClean="0"/>
              <a:t>Felony – very serious crimes (prison over a year)</a:t>
            </a:r>
            <a:endParaRPr lang="en-US" dirty="0"/>
          </a:p>
        </p:txBody>
      </p:sp>
      <p:pic>
        <p:nvPicPr>
          <p:cNvPr id="64514" name="Picture 2" descr="http://danoday.com/blog/wp-content/uploads/2009/09/Steal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334398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 &amp; Arrest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Arrest Warrant – order signed by judge that has crime and one to be arrested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“booked” at police station</a:t>
            </a:r>
            <a:endParaRPr lang="en-US" dirty="0"/>
          </a:p>
        </p:txBody>
      </p:sp>
      <p:pic>
        <p:nvPicPr>
          <p:cNvPr id="66562" name="Picture 2" descr="http://farm1.static.flickr.com/1/125253213_f81dd6e9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657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Accused brought to judge within  24 hours</a:t>
            </a:r>
          </a:p>
          <a:p>
            <a:r>
              <a:rPr lang="en-US" dirty="0" smtClean="0"/>
              <a:t>Misdemeanor – give plea</a:t>
            </a:r>
          </a:p>
          <a:p>
            <a:endParaRPr lang="en-US" dirty="0" smtClean="0"/>
          </a:p>
          <a:p>
            <a:r>
              <a:rPr lang="en-US" dirty="0" smtClean="0"/>
              <a:t>Bail set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callahanbailbonds.com/nss-folder/pictures/pup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91724"/>
            <a:ext cx="3581400" cy="453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Grand Jury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Citizens to look at evidence to see if there should be a case</a:t>
            </a:r>
          </a:p>
          <a:p>
            <a:endParaRPr lang="en-US" dirty="0" smtClean="0"/>
          </a:p>
          <a:p>
            <a:r>
              <a:rPr lang="en-US" dirty="0" smtClean="0"/>
              <a:t>Most go with advice of prosecution</a:t>
            </a:r>
          </a:p>
          <a:p>
            <a:r>
              <a:rPr lang="en-US" dirty="0" smtClean="0"/>
              <a:t>Many see it useless</a:t>
            </a:r>
            <a:endParaRPr lang="en-US" dirty="0"/>
          </a:p>
        </p:txBody>
      </p:sp>
      <p:pic>
        <p:nvPicPr>
          <p:cNvPr id="70658" name="Picture 2" descr="http://www.flanews.com/wp-content/uploads/2009/01/0126-grand-j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581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Plea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 to lesser crime or fewer crimes in return for guilty plea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Saves money and time</a:t>
            </a:r>
            <a:endParaRPr lang="en-US" dirty="0"/>
          </a:p>
        </p:txBody>
      </p:sp>
      <p:pic>
        <p:nvPicPr>
          <p:cNvPr id="72706" name="Picture 2" descr="http://1.bp.blogspot.com/_b3GaqFif-7Q/TD6TVQnnlMI/AAAAAAAAAYY/29cgO8LgTW4/s1600/dungeon_plea-bargained_prisoners_668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352800" cy="468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Constitutional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Laws that interpret state and national constitutions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3.bp.blogspot.com/_MJC_-n8ZzoQ/TK54l8wzhBI/AAAAAAAAUc0/GsTdaK6ewwg/s1600/Constitutional+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58787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Guilty</a:t>
            </a:r>
          </a:p>
          <a:p>
            <a:endParaRPr lang="en-US" dirty="0" smtClean="0"/>
          </a:p>
          <a:p>
            <a:r>
              <a:rPr lang="en-US" dirty="0" smtClean="0"/>
              <a:t>Not guilty by reason of insanity</a:t>
            </a:r>
          </a:p>
          <a:p>
            <a:endParaRPr lang="en-US" dirty="0" smtClean="0"/>
          </a:p>
          <a:p>
            <a:r>
              <a:rPr lang="en-US" dirty="0" smtClean="0"/>
              <a:t>Guilty</a:t>
            </a:r>
          </a:p>
          <a:p>
            <a:endParaRPr lang="en-US" dirty="0" smtClean="0"/>
          </a:p>
          <a:p>
            <a:r>
              <a:rPr lang="en-US" dirty="0" smtClean="0"/>
              <a:t>No Contest</a:t>
            </a:r>
            <a:endParaRPr lang="en-US" dirty="0"/>
          </a:p>
        </p:txBody>
      </p:sp>
      <p:pic>
        <p:nvPicPr>
          <p:cNvPr id="74754" name="Picture 2" descr="http://blogs.inlandsocal.com/pets/draft_lens2268915module12400007photo_1225679946funny_dog_pictures_gui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200400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Jury or Judge</a:t>
            </a:r>
          </a:p>
          <a:p>
            <a:endParaRPr lang="en-US" dirty="0" smtClean="0"/>
          </a:p>
          <a:p>
            <a:r>
              <a:rPr lang="en-US" dirty="0" smtClean="0"/>
              <a:t>Witnesses</a:t>
            </a:r>
          </a:p>
          <a:p>
            <a:r>
              <a:rPr lang="en-US" dirty="0" smtClean="0"/>
              <a:t>Evidence</a:t>
            </a:r>
            <a:endParaRPr lang="en-US" dirty="0"/>
          </a:p>
        </p:txBody>
      </p:sp>
      <p:pic>
        <p:nvPicPr>
          <p:cNvPr id="76802" name="Picture 2" descr="http://assets.nydailynews.com/img/2010/05/28/alg_mock_t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5387278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Jury – deliberates with no time limit</a:t>
            </a:r>
          </a:p>
          <a:p>
            <a:endParaRPr lang="en-US" dirty="0" smtClean="0"/>
          </a:p>
          <a:p>
            <a:r>
              <a:rPr lang="en-US" dirty="0" smtClean="0"/>
              <a:t>Guilty verdicts need to be unanimous</a:t>
            </a:r>
          </a:p>
          <a:p>
            <a:endParaRPr lang="en-US" dirty="0" smtClean="0"/>
          </a:p>
          <a:p>
            <a:r>
              <a:rPr lang="en-US" dirty="0" smtClean="0"/>
              <a:t>Hung Jury cant decide</a:t>
            </a:r>
            <a:endParaRPr lang="en-US" dirty="0"/>
          </a:p>
        </p:txBody>
      </p:sp>
      <p:pic>
        <p:nvPicPr>
          <p:cNvPr id="78850" name="Picture 2" descr="http://www.forgottentreasurez.com/catalog/JuryDel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581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Sentencing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 gives a max and min</a:t>
            </a:r>
          </a:p>
          <a:p>
            <a:r>
              <a:rPr lang="en-US" dirty="0" smtClean="0"/>
              <a:t>Judge decides length</a:t>
            </a:r>
          </a:p>
          <a:p>
            <a:endParaRPr lang="en-US" dirty="0" smtClean="0"/>
          </a:p>
          <a:p>
            <a:r>
              <a:rPr lang="en-US" dirty="0" smtClean="0"/>
              <a:t>Judge puts all factors into sentencing</a:t>
            </a:r>
          </a:p>
          <a:p>
            <a:endParaRPr lang="en-US" dirty="0" smtClean="0"/>
          </a:p>
          <a:p>
            <a:r>
              <a:rPr lang="en-US" dirty="0" smtClean="0"/>
              <a:t>3 strike rule</a:t>
            </a:r>
            <a:endParaRPr lang="en-US" dirty="0"/>
          </a:p>
        </p:txBody>
      </p:sp>
      <p:pic>
        <p:nvPicPr>
          <p:cNvPr id="80898" name="Picture 2" descr="http://www.fotosearch.com/bthumb/corbis/DGT130/GOV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Rights of the Accused</a:t>
            </a:r>
            <a:endParaRPr lang="en-US" dirty="0"/>
          </a:p>
        </p:txBody>
      </p:sp>
      <p:pic>
        <p:nvPicPr>
          <p:cNvPr id="2050" name="Picture 2" descr="http://images.paraorkut.com/img/funnypics/images/r/ronald_mcdonald_arrested-1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81485"/>
            <a:ext cx="6705600" cy="442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Search and Seizure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Warrants needed to search</a:t>
            </a:r>
          </a:p>
          <a:p>
            <a:endParaRPr lang="en-US" dirty="0" smtClean="0"/>
          </a:p>
          <a:p>
            <a:r>
              <a:rPr lang="en-US" dirty="0" smtClean="0"/>
              <a:t>If you see it done or have probable </a:t>
            </a:r>
            <a:r>
              <a:rPr lang="en-US" dirty="0" smtClean="0"/>
              <a:t>cause </a:t>
            </a:r>
            <a:r>
              <a:rPr lang="en-US" smtClean="0"/>
              <a:t>no warrant needed</a:t>
            </a:r>
            <a:endParaRPr lang="en-US" dirty="0" smtClean="0"/>
          </a:p>
          <a:p>
            <a:r>
              <a:rPr lang="en-US" dirty="0" smtClean="0"/>
              <a:t>You can search garbage outside home</a:t>
            </a:r>
            <a:endParaRPr lang="en-US" dirty="0"/>
          </a:p>
        </p:txBody>
      </p:sp>
      <p:pic>
        <p:nvPicPr>
          <p:cNvPr id="84994" name="Picture 2" descr="http://schlissellaw.files.wordpress.com/2010/06/vehicle-sear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688799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Misc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Exclusionary Rule -Excludes illegally obtained evidence</a:t>
            </a:r>
          </a:p>
          <a:p>
            <a:r>
              <a:rPr lang="en-US" dirty="0" smtClean="0"/>
              <a:t>Students can be drug tested w/out probable cause</a:t>
            </a:r>
          </a:p>
          <a:p>
            <a:r>
              <a:rPr lang="en-US" dirty="0" smtClean="0"/>
              <a:t>No wiretaps w/out warrant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7042" name="Picture 2" descr="http://www.athomedrugtests.org/wp-content/uploads/2011/02/drug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010025" cy="401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Habeas Corpus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Order to bring person in custody to court and explain why being held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Allowed to be suspended during war times</a:t>
            </a:r>
            <a:endParaRPr lang="en-US" dirty="0"/>
          </a:p>
        </p:txBody>
      </p:sp>
      <p:pic>
        <p:nvPicPr>
          <p:cNvPr id="89090" name="Picture 2" descr="http://filipspagnoli.files.wordpress.com/2008/05/habeas_corpus_guantana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Lawyers appointed for defense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1138" name="Picture 2" descr="http://davepear.com/blog/wp-content/uploads/2009/07/Lawyers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08913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Self-Incrimination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Don’t have to witness against yourself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3186" name="Picture 2" descr="http://images.cheezburger.com/completestore/2010/12/6/d65142b3-40b1-4e16-820b-9dfa654efd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67056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Statutory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Statute - written by a legislative branch of government</a:t>
            </a:r>
          </a:p>
          <a:p>
            <a:endParaRPr lang="en-US" dirty="0" smtClean="0"/>
          </a:p>
          <a:p>
            <a:r>
              <a:rPr lang="en-US" dirty="0" smtClean="0"/>
              <a:t>Ordinance – passed at city level</a:t>
            </a:r>
          </a:p>
          <a:p>
            <a:endParaRPr lang="en-US" dirty="0" smtClean="0"/>
          </a:p>
          <a:p>
            <a:r>
              <a:rPr lang="en-US" dirty="0" smtClean="0"/>
              <a:t>Justinian/Napoleonic Codes are examples</a:t>
            </a:r>
            <a:endParaRPr lang="en-US" dirty="0"/>
          </a:p>
        </p:txBody>
      </p:sp>
      <p:pic>
        <p:nvPicPr>
          <p:cNvPr id="21506" name="Picture 2" descr="http://i.ehow.com/images/a06/s8/jc/ohio-felony-2-sentencing-law-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429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Double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Tried twice for the same crime</a:t>
            </a:r>
          </a:p>
          <a:p>
            <a:endParaRPr lang="en-US" dirty="0" smtClean="0"/>
          </a:p>
          <a:p>
            <a:r>
              <a:rPr lang="en-US" dirty="0" smtClean="0"/>
              <a:t>Exceptions:</a:t>
            </a:r>
          </a:p>
          <a:p>
            <a:r>
              <a:rPr lang="en-US" dirty="0" smtClean="0"/>
              <a:t>One act two crimes</a:t>
            </a:r>
          </a:p>
          <a:p>
            <a:r>
              <a:rPr lang="en-US" dirty="0" smtClean="0"/>
              <a:t>Federal and state laws broke</a:t>
            </a:r>
          </a:p>
          <a:p>
            <a:r>
              <a:rPr lang="en-US" dirty="0" smtClean="0"/>
              <a:t>Jury fails to agree on verdict</a:t>
            </a:r>
            <a:endParaRPr lang="en-US" dirty="0"/>
          </a:p>
        </p:txBody>
      </p:sp>
      <p:pic>
        <p:nvPicPr>
          <p:cNvPr id="95234" name="Picture 2" descr="http://www.gearlog.com/jeopardy/jeopardy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46196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Death Penalty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Cruel and Unusual?</a:t>
            </a:r>
          </a:p>
          <a:p>
            <a:endParaRPr lang="en-US" dirty="0" smtClean="0"/>
          </a:p>
          <a:p>
            <a:r>
              <a:rPr lang="en-US" dirty="0" smtClean="0"/>
              <a:t>DNA’s impact both support and against </a:t>
            </a:r>
            <a:r>
              <a:rPr lang="en-US" smtClean="0"/>
              <a:t>Death Penalty</a:t>
            </a:r>
            <a:endParaRPr lang="en-US" dirty="0"/>
          </a:p>
        </p:txBody>
      </p:sp>
      <p:pic>
        <p:nvPicPr>
          <p:cNvPr id="97282" name="Picture 2" descr="http://cdn.quotednews.com/wp-content/uploads/2011/01/death-pena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5814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Laws that tell the authority of government agencies</a:t>
            </a:r>
          </a:p>
          <a:p>
            <a:endParaRPr lang="en-US" dirty="0" smtClean="0"/>
          </a:p>
          <a:p>
            <a:r>
              <a:rPr lang="en-US" dirty="0" smtClean="0"/>
              <a:t>Laws effect people directly ($)</a:t>
            </a:r>
            <a:endParaRPr lang="en-US" dirty="0"/>
          </a:p>
        </p:txBody>
      </p:sp>
      <p:pic>
        <p:nvPicPr>
          <p:cNvPr id="23554" name="Picture 2" descr="http://www.examiner.com/images/blog/replicate/EXID39124/images/social_security_log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428977" cy="398145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Rules created over time that overrule common law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Principals; just doing what is “right”</a:t>
            </a:r>
            <a:endParaRPr lang="en-US" dirty="0"/>
          </a:p>
        </p:txBody>
      </p:sp>
      <p:pic>
        <p:nvPicPr>
          <p:cNvPr id="25602" name="Picture 2" descr="http://www.roemerphotoblog.com/wp-content/uploads/2010/11/9-Dallas-Cowboys-wide-receiver-Dez-Bryant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752600"/>
            <a:ext cx="373379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Legal System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Four principles to how the courts operate…….</a:t>
            </a:r>
            <a:endParaRPr lang="en-US" dirty="0"/>
          </a:p>
        </p:txBody>
      </p:sp>
      <p:pic>
        <p:nvPicPr>
          <p:cNvPr id="27650" name="Picture 2" descr="http://discoverblackheritage.com/wp-content/uploads/2008/04/saint-louis-old-court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65051"/>
            <a:ext cx="3200400" cy="4811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Equal Justice Under the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Goal: Treat all persons alike regardless of wealth, social status, race, gender, age, religion, etc</a:t>
            </a:r>
            <a:endParaRPr lang="en-US" dirty="0"/>
          </a:p>
        </p:txBody>
      </p:sp>
      <p:pic>
        <p:nvPicPr>
          <p:cNvPr id="29698" name="Picture 2" descr="http://routingbyrumor.files.wordpress.com/2008/05/equal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657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Due Process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“Equal Justice”</a:t>
            </a:r>
          </a:p>
          <a:p>
            <a:endParaRPr lang="en-US" dirty="0" smtClean="0"/>
          </a:p>
          <a:p>
            <a:r>
              <a:rPr lang="en-US" dirty="0" smtClean="0"/>
              <a:t>Substantive – specific or implied in constitution</a:t>
            </a:r>
          </a:p>
          <a:p>
            <a:endParaRPr lang="en-US" dirty="0" smtClean="0"/>
          </a:p>
          <a:p>
            <a:r>
              <a:rPr lang="en-US" dirty="0" smtClean="0"/>
              <a:t>Procedural – fairness of way case is handled (</a:t>
            </a:r>
            <a:endParaRPr lang="en-US" dirty="0"/>
          </a:p>
        </p:txBody>
      </p:sp>
      <p:pic>
        <p:nvPicPr>
          <p:cNvPr id="31746" name="Picture 2" descr="http://www.madisoncounty.org/boe/art/blog-bill-of-rights-7065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2090"/>
            <a:ext cx="3733800" cy="4413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3830</TotalTime>
  <Words>766</Words>
  <Application>Microsoft Office PowerPoint</Application>
  <PresentationFormat>On-screen Show (4:3)</PresentationFormat>
  <Paragraphs>226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Technic</vt:lpstr>
      <vt:lpstr>Law in America</vt:lpstr>
      <vt:lpstr>Early Systems of Law</vt:lpstr>
      <vt:lpstr>Constitutional Law</vt:lpstr>
      <vt:lpstr>Statutory Law</vt:lpstr>
      <vt:lpstr>Administrative Law</vt:lpstr>
      <vt:lpstr>Equity</vt:lpstr>
      <vt:lpstr>Legal System Principles</vt:lpstr>
      <vt:lpstr>Equal Justice Under the Law</vt:lpstr>
      <vt:lpstr>Due Process of Law</vt:lpstr>
      <vt:lpstr>The Adversary System</vt:lpstr>
      <vt:lpstr>Presumption of Innocence</vt:lpstr>
      <vt:lpstr>Civil Law</vt:lpstr>
      <vt:lpstr>Contracts</vt:lpstr>
      <vt:lpstr>Property Law</vt:lpstr>
      <vt:lpstr>Family Law</vt:lpstr>
      <vt:lpstr>Torts or Civil Wrongs</vt:lpstr>
      <vt:lpstr>Steps in a Civil Case</vt:lpstr>
      <vt:lpstr>Hiring a Lawyer</vt:lpstr>
      <vt:lpstr>Filing the Complaint</vt:lpstr>
      <vt:lpstr>Resolution without Trial</vt:lpstr>
      <vt:lpstr>Trial &amp; Award</vt:lpstr>
      <vt:lpstr>Small Claims Court</vt:lpstr>
      <vt:lpstr>Criminal Law</vt:lpstr>
      <vt:lpstr>Criminal Law</vt:lpstr>
      <vt:lpstr>Types of Crimes</vt:lpstr>
      <vt:lpstr>Investigation &amp; Arrest</vt:lpstr>
      <vt:lpstr>Initial Appearance</vt:lpstr>
      <vt:lpstr>Grand Jury</vt:lpstr>
      <vt:lpstr>Plea Bargaining</vt:lpstr>
      <vt:lpstr>Plea</vt:lpstr>
      <vt:lpstr>The Trial</vt:lpstr>
      <vt:lpstr>Decision</vt:lpstr>
      <vt:lpstr>Sentencing</vt:lpstr>
      <vt:lpstr>Rights of the Accused</vt:lpstr>
      <vt:lpstr>Search and Seizure</vt:lpstr>
      <vt:lpstr>Misc Stuff</vt:lpstr>
      <vt:lpstr>Habeas Corpus</vt:lpstr>
      <vt:lpstr>Counsel</vt:lpstr>
      <vt:lpstr>Self-Incrimination</vt:lpstr>
      <vt:lpstr>Double Jeopardy</vt:lpstr>
      <vt:lpstr>Death Penalty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in America</dc:title>
  <dc:creator>flora high school</dc:creator>
  <cp:lastModifiedBy>tackitt</cp:lastModifiedBy>
  <cp:revision>26</cp:revision>
  <dcterms:created xsi:type="dcterms:W3CDTF">2011-02-01T22:29:01Z</dcterms:created>
  <dcterms:modified xsi:type="dcterms:W3CDTF">2011-03-28T16:11:19Z</dcterms:modified>
</cp:coreProperties>
</file>